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82" r:id="rId2"/>
  </p:sldMasterIdLst>
  <p:notesMasterIdLst>
    <p:notesMasterId r:id="rId21"/>
  </p:notesMasterIdLst>
  <p:handoutMasterIdLst>
    <p:handoutMasterId r:id="rId22"/>
  </p:handoutMasterIdLst>
  <p:sldIdLst>
    <p:sldId id="256" r:id="rId3"/>
    <p:sldId id="291" r:id="rId4"/>
    <p:sldId id="289" r:id="rId5"/>
    <p:sldId id="278" r:id="rId6"/>
    <p:sldId id="277" r:id="rId7"/>
    <p:sldId id="280" r:id="rId8"/>
    <p:sldId id="281" r:id="rId9"/>
    <p:sldId id="282" r:id="rId10"/>
    <p:sldId id="283" r:id="rId11"/>
    <p:sldId id="284" r:id="rId12"/>
    <p:sldId id="279" r:id="rId13"/>
    <p:sldId id="292" r:id="rId14"/>
    <p:sldId id="285" r:id="rId15"/>
    <p:sldId id="286" r:id="rId16"/>
    <p:sldId id="287" r:id="rId17"/>
    <p:sldId id="288" r:id="rId18"/>
    <p:sldId id="290" r:id="rId19"/>
    <p:sldId id="26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0FF1CE12-B100-0000-0000-000000000002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/>
  </p:normalViewPr>
  <p:slideViewPr>
    <p:cSldViewPr>
      <p:cViewPr varScale="1">
        <p:scale>
          <a:sx n="80" d="100"/>
          <a:sy n="80" d="100"/>
        </p:scale>
        <p:origin x="-1074" y="-72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A849C5AD-4428-4E9C-9C84-11B72C9365FB}" type="datetimeFigureOut">
              <a:rPr lang="en-US" smtClean="0"/>
              <a:pPr/>
              <a:t>4/15/2015</a:t>
            </a:fld>
            <a:endParaRPr lang="en-US" smtClean="0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C596567-A38F-4CEF-B37F-9B9D120D62CE}" type="slidenum">
              <a:rPr lang="en-US" smtClean="0"/>
              <a:pPr/>
              <a:t>‹#›</a:t>
            </a:fld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D7547E60-4BE7-4E4E-9AAA-5EE35AEC995C}" type="datetimeFigureOut">
              <a:rPr lang="en-US" smtClean="0"/>
              <a:pPr/>
              <a:t>4/15/2015</a:t>
            </a:fld>
            <a:endParaRPr lang="en-US" smtClean="0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077768-21C8-4125-A345-258E48D2EED0}" type="slidenum">
              <a:rPr lang="en-US" smtClean="0"/>
              <a:pPr/>
              <a:t>‹#›</a:t>
            </a:fld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C14FD69-4A85-4715-A222-ABB225B63BC6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algn="r"/>
            <a:fld id="{D4C49B74-5DB2-4B03-B1D2-7F6A3C51C318}" type="slidenum">
              <a:rPr lang="ru-RU" smtClean="0"/>
              <a:pPr algn="r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14FD69-4A85-4715-A222-ABB225B63BC6}" type="datetimeFigureOut">
              <a:rPr lang="ru-RU" smtClean="0"/>
              <a:pPr/>
              <a:t>15.04.2015</a:t>
            </a:fld>
            <a:endParaRPr lang="ru-RU" sz="1000" dirty="0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ctr"/>
            <a:endParaRPr lang="ru-RU" sz="100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/>
            <a:fld id="{D4C49B74-5DB2-4B03-B1D2-7F6A3C51C318}" type="slidenum">
              <a:rPr lang="ru-RU" smtClean="0"/>
              <a:pPr algn="r"/>
              <a:t>‹#›</a:t>
            </a:fld>
            <a:endParaRPr lang="ru-RU" sz="1000" dirty="0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14FD69-4A85-4715-A222-ABB225B63BC6}" type="datetimeFigureOut">
              <a:rPr lang="ru-RU" smtClean="0"/>
              <a:pPr/>
              <a:t>15.04.2015</a:t>
            </a:fld>
            <a:endParaRPr lang="ru-RU" sz="1000" dirty="0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ctr"/>
            <a:endParaRPr lang="ru-RU" sz="100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/>
            <a:fld id="{D4C49B74-5DB2-4B03-B1D2-7F6A3C51C318}" type="slidenum">
              <a:rPr lang="ru-RU" smtClean="0"/>
              <a:pPr algn="r"/>
              <a:t>‹#›</a:t>
            </a:fld>
            <a:endParaRPr lang="ru-RU" sz="1000" dirty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14FD69-4A85-4715-A222-ABB225B63BC6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/>
            <a:fld id="{D4C49B74-5DB2-4B03-B1D2-7F6A3C51C318}" type="slidenum">
              <a:rPr lang="ru-RU" smtClean="0"/>
              <a:pPr algn="r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14FD69-4A85-4715-A222-ABB225B63BC6}" type="datetimeFigureOut">
              <a:rPr lang="ru-RU" smtClean="0"/>
              <a:pPr/>
              <a:t>15.04.2015</a:t>
            </a:fld>
            <a:endParaRPr lang="ru-RU" sz="1000" dirty="0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ctr"/>
            <a:endParaRPr lang="ru-RU" sz="100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/>
            <a:fld id="{D4C49B74-5DB2-4B03-B1D2-7F6A3C51C318}" type="slidenum">
              <a:rPr lang="ru-RU" smtClean="0"/>
              <a:pPr algn="r"/>
              <a:t>‹#›</a:t>
            </a:fld>
            <a:endParaRPr lang="ru-RU" sz="1000" dirty="0" smtClean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14FD69-4A85-4715-A222-ABB225B63BC6}" type="datetimeFigureOut">
              <a:rPr lang="ru-RU" smtClean="0"/>
              <a:pPr/>
              <a:t>15.04.2015</a:t>
            </a:fld>
            <a:endParaRPr lang="ru-RU" sz="1000" dirty="0" smtClean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ctr"/>
            <a:endParaRPr lang="ru-RU" sz="1000" smtClean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/>
            <a:fld id="{D4C49B74-5DB2-4B03-B1D2-7F6A3C51C318}" type="slidenum">
              <a:rPr lang="ru-RU" smtClean="0"/>
              <a:pPr algn="r"/>
              <a:t>‹#›</a:t>
            </a:fld>
            <a:endParaRPr lang="ru-RU" sz="1000" dirty="0" smtClean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14FD69-4A85-4715-A222-ABB225B63BC6}" type="datetimeFigureOut">
              <a:rPr lang="ru-RU" smtClean="0"/>
              <a:pPr/>
              <a:t>15.04.2015</a:t>
            </a:fld>
            <a:endParaRPr lang="ru-RU" sz="1000" dirty="0" smtClean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ctr"/>
            <a:endParaRPr lang="ru-RU" sz="1000" smtClean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/>
            <a:fld id="{D4C49B74-5DB2-4B03-B1D2-7F6A3C51C318}" type="slidenum">
              <a:rPr lang="ru-RU" smtClean="0"/>
              <a:pPr algn="r"/>
              <a:t>‹#›</a:t>
            </a:fld>
            <a:endParaRPr lang="ru-RU" sz="1000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14FD69-4A85-4715-A222-ABB225B63BC6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/>
            <a:fld id="{D4C49B74-5DB2-4B03-B1D2-7F6A3C51C318}" type="slidenum">
              <a:rPr lang="ru-RU" smtClean="0"/>
              <a:pPr algn="r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14FD69-4A85-4715-A222-ABB225B63BC6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/>
            <a:fld id="{D4C49B74-5DB2-4B03-B1D2-7F6A3C51C318}" type="slidenum">
              <a:rPr lang="ru-RU" smtClean="0"/>
              <a:pPr algn="r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C14FD69-4A85-4715-A222-ABB225B63BC6}" type="datetimeFigureOut">
              <a:rPr lang="ru-RU" smtClean="0"/>
              <a:pPr/>
              <a:t>15.04.2015</a:t>
            </a:fld>
            <a:endParaRPr lang="ru-RU" sz="1000" dirty="0" smtClean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ctr"/>
            <a:endParaRPr lang="ru-RU" sz="1000" smtClean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/>
            <a:fld id="{D4C49B74-5DB2-4B03-B1D2-7F6A3C51C318}" type="slidenum">
              <a:rPr lang="ru-RU" smtClean="0"/>
              <a:pPr algn="r"/>
              <a:t>‹#›</a:t>
            </a:fld>
            <a:endParaRPr lang="ru-RU" sz="1000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C14FD69-4A85-4715-A222-ABB225B63BC6}" type="datetimeFigureOut">
              <a:rPr lang="ru-RU" smtClean="0"/>
              <a:pPr/>
              <a:t>15.04.2015</a:t>
            </a:fld>
            <a:endParaRPr lang="ru-RU" sz="1000" dirty="0" smtClean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algn="ctr"/>
            <a:endParaRPr lang="ru-RU" sz="1000" smtClean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algn="r"/>
            <a:fld id="{D4C49B74-5DB2-4B03-B1D2-7F6A3C51C318}" type="slidenum">
              <a:rPr lang="ru-RU" smtClean="0"/>
              <a:pPr algn="r"/>
              <a:t>‹#›</a:t>
            </a:fld>
            <a:endParaRPr lang="ru-RU" sz="10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C14FD69-4A85-4715-A222-ABB225B63BC6}" type="datetimeFigureOut">
              <a:rPr lang="ru-RU" smtClean="0"/>
              <a:pPr/>
              <a:t>15.04.2015</a:t>
            </a:fld>
            <a:endParaRPr lang="ru-RU" sz="1000" dirty="0" smtClean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ctr"/>
            <a:endParaRPr lang="ru-RU" sz="1000" smtClean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algn="r"/>
            <a:fld id="{D4C49B74-5DB2-4B03-B1D2-7F6A3C51C318}" type="slidenum">
              <a:rPr lang="ru-RU" smtClean="0"/>
              <a:pPr algn="r"/>
              <a:t>‹#›</a:t>
            </a:fld>
            <a:endParaRPr lang="ru-RU" sz="10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nik@niknosov.ru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71600" y="1916832"/>
            <a:ext cx="7577814" cy="1872208"/>
          </a:xfrm>
        </p:spPr>
        <p:txBody>
          <a:bodyPr/>
          <a:lstStyle/>
          <a:p>
            <a:r>
              <a:rPr lang="en-US" i="1" dirty="0" smtClean="0"/>
              <a:t>BPM-</a:t>
            </a:r>
            <a:r>
              <a:rPr lang="ru-RU" i="1" dirty="0" smtClean="0"/>
              <a:t>системы категории </a:t>
            </a:r>
            <a:r>
              <a:rPr lang="en-US" i="1" dirty="0" smtClean="0"/>
              <a:t>Open Source</a:t>
            </a:r>
            <a:r>
              <a:rPr lang="ru-RU" b="1" noProof="0" dirty="0" smtClean="0"/>
              <a:t>  </a:t>
            </a:r>
            <a:endParaRPr lang="ru-RU" b="1" noProof="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67544" y="5445224"/>
            <a:ext cx="8458200" cy="914400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Николай Носов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к.т.н., КБ </a:t>
            </a:r>
            <a:r>
              <a:rPr lang="en-US" dirty="0" smtClean="0">
                <a:solidFill>
                  <a:schemeClr val="tx1"/>
                </a:solidFill>
              </a:rPr>
              <a:t>“</a:t>
            </a:r>
            <a:r>
              <a:rPr lang="ru-RU" dirty="0" smtClean="0">
                <a:solidFill>
                  <a:schemeClr val="tx1"/>
                </a:solidFill>
              </a:rPr>
              <a:t>Кутузовский</a:t>
            </a:r>
            <a:r>
              <a:rPr lang="en-US" dirty="0" smtClean="0">
                <a:solidFill>
                  <a:schemeClr val="tx1"/>
                </a:solidFill>
              </a:rPr>
              <a:t>”</a:t>
            </a:r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6" name="Рисунок 5" descr="logo-ros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6" y="332656"/>
            <a:ext cx="1315219" cy="6885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1844824"/>
            <a:ext cx="1728192" cy="2952328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Портал для работы сотрудников</a:t>
            </a:r>
            <a:endParaRPr lang="ru-RU" sz="1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Моделирование </a:t>
            </a:r>
            <a:br>
              <a:rPr lang="ru-RU" dirty="0" smtClean="0"/>
            </a:br>
            <a:r>
              <a:rPr lang="ru-RU" dirty="0" smtClean="0"/>
              <a:t>бизнес-процессов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76056" y="5229200"/>
            <a:ext cx="32271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Пять основных фаз цикла </a:t>
            </a:r>
          </a:p>
          <a:p>
            <a:r>
              <a:rPr lang="ru-RU" dirty="0" smtClean="0"/>
              <a:t>разработки и внедрения</a:t>
            </a:r>
            <a:endParaRPr lang="ru-RU" dirty="0"/>
          </a:p>
        </p:txBody>
      </p:sp>
      <p:pic>
        <p:nvPicPr>
          <p:cNvPr id="9" name="Рисунок 8" descr="b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1844824"/>
            <a:ext cx="6529593" cy="4507153"/>
          </a:xfrm>
          <a:prstGeom prst="rect">
            <a:avLst/>
          </a:prstGeom>
        </p:spPr>
      </p:pic>
      <p:pic>
        <p:nvPicPr>
          <p:cNvPr id="5" name="Рисунок 4" descr="logo-ros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332656"/>
            <a:ext cx="1819275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2276872"/>
            <a:ext cx="3744416" cy="403244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Руководитель получает полную картину того, что делается на его предприятии, в каком состоянии находится тот или иной процесс</a:t>
            </a:r>
          </a:p>
          <a:p>
            <a:r>
              <a:rPr lang="ru-RU" sz="1800" dirty="0" smtClean="0"/>
              <a:t>Реально оценивает  эффективность работы</a:t>
            </a:r>
          </a:p>
          <a:p>
            <a:r>
              <a:rPr lang="ru-RU" sz="1800" dirty="0" smtClean="0"/>
              <a:t>Может принимать меры по совершенствованию бизнес-процессов</a:t>
            </a: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BPMS </a:t>
            </a:r>
            <a:r>
              <a:rPr lang="ru-RU" dirty="0" smtClean="0"/>
              <a:t>становится центром управления предприятия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logo-ros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332656"/>
            <a:ext cx="1819275" cy="952500"/>
          </a:xfrm>
          <a:prstGeom prst="rect">
            <a:avLst/>
          </a:prstGeom>
        </p:spPr>
      </p:pic>
      <p:pic>
        <p:nvPicPr>
          <p:cNvPr id="6" name="Рисунок 5" descr="схем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94375" y="2132856"/>
            <a:ext cx="4458167" cy="292455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076056" y="5229200"/>
            <a:ext cx="32800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информационный </a:t>
            </a:r>
          </a:p>
          <a:p>
            <a:r>
              <a:rPr lang="ru-RU" dirty="0" smtClean="0"/>
              <a:t>многоуровневый конвейер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2276872"/>
            <a:ext cx="3744416" cy="403244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Широко используются </a:t>
            </a:r>
            <a:r>
              <a:rPr lang="ru-RU" sz="1800" dirty="0" smtClean="0"/>
              <a:t>операционные системы </a:t>
            </a:r>
            <a:r>
              <a:rPr lang="en-US" sz="1800" dirty="0" smtClean="0"/>
              <a:t>(</a:t>
            </a:r>
            <a:r>
              <a:rPr lang="en-US" sz="1800" dirty="0" err="1" smtClean="0"/>
              <a:t>Suse</a:t>
            </a:r>
            <a:r>
              <a:rPr lang="en-US" sz="1800" dirty="0" smtClean="0"/>
              <a:t> Linux – </a:t>
            </a:r>
            <a:r>
              <a:rPr lang="ru-RU" sz="1800" dirty="0" smtClean="0"/>
              <a:t>АБС ЦФТ, каналы связи с </a:t>
            </a:r>
            <a:r>
              <a:rPr lang="ru-RU" sz="1800" dirty="0" err="1" smtClean="0"/>
              <a:t>процессингом</a:t>
            </a:r>
            <a:r>
              <a:rPr lang="ru-RU" sz="1800" dirty="0" smtClean="0"/>
              <a:t>)</a:t>
            </a:r>
            <a:endParaRPr lang="ru-RU" sz="1800" dirty="0" smtClean="0"/>
          </a:p>
          <a:p>
            <a:r>
              <a:rPr lang="ru-RU" sz="1800" dirty="0" smtClean="0"/>
              <a:t>Электронная почта (</a:t>
            </a:r>
            <a:r>
              <a:rPr lang="ru-RU" sz="1800" b="1" dirty="0" smtClean="0"/>
              <a:t> </a:t>
            </a:r>
            <a:r>
              <a:rPr lang="ru-RU" sz="1800" dirty="0" err="1" smtClean="0"/>
              <a:t>Mozilla</a:t>
            </a:r>
            <a:r>
              <a:rPr lang="ru-RU" sz="1800" dirty="0" smtClean="0"/>
              <a:t> </a:t>
            </a:r>
            <a:r>
              <a:rPr lang="ru-RU" sz="1800" dirty="0" err="1" smtClean="0"/>
              <a:t>Thunderbird</a:t>
            </a:r>
            <a:r>
              <a:rPr lang="ru-RU" sz="1800" dirty="0" smtClean="0"/>
              <a:t>), Офисные пакеты </a:t>
            </a:r>
            <a:r>
              <a:rPr lang="en-US" sz="1800" dirty="0" smtClean="0"/>
              <a:t>(Open Office)</a:t>
            </a:r>
          </a:p>
          <a:p>
            <a:r>
              <a:rPr lang="en-US" sz="1800" dirty="0" smtClean="0"/>
              <a:t>WEB </a:t>
            </a:r>
            <a:r>
              <a:rPr lang="ru-RU" sz="1800" dirty="0" smtClean="0"/>
              <a:t>(</a:t>
            </a:r>
            <a:r>
              <a:rPr lang="en-US" sz="1800" dirty="0" smtClean="0"/>
              <a:t>Apache HTTP-</a:t>
            </a:r>
            <a:r>
              <a:rPr lang="ru-RU" sz="1800" dirty="0" smtClean="0"/>
              <a:t>сервер</a:t>
            </a:r>
            <a:r>
              <a:rPr lang="en-US" sz="1800" dirty="0" smtClean="0"/>
              <a:t>, </a:t>
            </a:r>
            <a:r>
              <a:rPr lang="en-US" sz="1800" dirty="0" err="1" smtClean="0"/>
              <a:t>Wordpress</a:t>
            </a:r>
            <a:r>
              <a:rPr lang="en-US" sz="1800" dirty="0" smtClean="0"/>
              <a:t>)</a:t>
            </a:r>
          </a:p>
          <a:p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836712"/>
            <a:ext cx="662473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Можно ли использовать </a:t>
            </a:r>
            <a:r>
              <a:rPr lang="en-US" dirty="0" smtClean="0"/>
              <a:t>Open Source?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logo-ros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332656"/>
            <a:ext cx="1819275" cy="952500"/>
          </a:xfrm>
          <a:prstGeom prst="rect">
            <a:avLst/>
          </a:prstGeom>
        </p:spPr>
      </p:pic>
      <p:pic>
        <p:nvPicPr>
          <p:cNvPr id="6" name="Рисунок 5" descr="схем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94375" y="2179844"/>
            <a:ext cx="4458167" cy="283058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076056" y="522920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2276872"/>
            <a:ext cx="3744416" cy="352839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Низкая начальная стоимость</a:t>
            </a:r>
          </a:p>
          <a:p>
            <a:r>
              <a:rPr lang="ru-RU" sz="1800" dirty="0" smtClean="0"/>
              <a:t>Возможность экономии за счет использования своего персонала</a:t>
            </a:r>
          </a:p>
          <a:p>
            <a:r>
              <a:rPr lang="ru-RU" sz="1800" dirty="0" smtClean="0"/>
              <a:t>Меньшая зависимость от производителей (санкции)</a:t>
            </a:r>
          </a:p>
          <a:p>
            <a:r>
              <a:rPr lang="ru-RU" sz="1800" dirty="0" smtClean="0"/>
              <a:t>Доступные исходные коды (безопасность)</a:t>
            </a:r>
          </a:p>
          <a:p>
            <a:r>
              <a:rPr lang="ru-RU" sz="1800" dirty="0" smtClean="0"/>
              <a:t>Более точная настройка под свои нужды</a:t>
            </a:r>
          </a:p>
          <a:p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620688"/>
            <a:ext cx="648072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Преимущества </a:t>
            </a:r>
            <a:r>
              <a:rPr lang="en-US" dirty="0" smtClean="0"/>
              <a:t>Open Source BPMS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76057" y="5229200"/>
            <a:ext cx="3456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Преимущество в условиях кризиса</a:t>
            </a:r>
            <a:endParaRPr lang="ru-RU" dirty="0"/>
          </a:p>
        </p:txBody>
      </p:sp>
      <p:pic>
        <p:nvPicPr>
          <p:cNvPr id="9" name="Рисунок 8" descr="b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1700808"/>
            <a:ext cx="3478295" cy="3478295"/>
          </a:xfrm>
          <a:prstGeom prst="rect">
            <a:avLst/>
          </a:prstGeom>
        </p:spPr>
      </p:pic>
      <p:pic>
        <p:nvPicPr>
          <p:cNvPr id="5" name="Рисунок 4" descr="logo-ros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332656"/>
            <a:ext cx="1819275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9552" y="2060848"/>
            <a:ext cx="3744416" cy="3096344"/>
          </a:xfrm>
        </p:spPr>
        <p:txBody>
          <a:bodyPr>
            <a:normAutofit/>
          </a:bodyPr>
          <a:lstStyle/>
          <a:p>
            <a:endParaRPr lang="ru-RU" sz="1800" b="1" dirty="0" smtClean="0"/>
          </a:p>
          <a:p>
            <a:r>
              <a:rPr lang="en-US" sz="1800" dirty="0" err="1" smtClean="0"/>
              <a:t>Bonitasoft</a:t>
            </a:r>
            <a:endParaRPr lang="en-US" sz="1800" dirty="0" smtClean="0"/>
          </a:p>
          <a:p>
            <a:r>
              <a:rPr lang="en-US" sz="1800" dirty="0" err="1" smtClean="0"/>
              <a:t>Camunda</a:t>
            </a:r>
            <a:endParaRPr lang="ru-RU" sz="1800" dirty="0" smtClean="0"/>
          </a:p>
          <a:p>
            <a:r>
              <a:rPr lang="en-US" sz="1800" dirty="0" err="1" smtClean="0"/>
              <a:t>Activiti</a:t>
            </a:r>
            <a:endParaRPr lang="en-US" sz="1800" dirty="0" smtClean="0"/>
          </a:p>
          <a:p>
            <a:r>
              <a:rPr lang="ru-RU" sz="1800" dirty="0" smtClean="0"/>
              <a:t>P</a:t>
            </a:r>
            <a:r>
              <a:rPr lang="en-US" sz="1800" dirty="0" err="1" smtClean="0"/>
              <a:t>rocessMaker</a:t>
            </a:r>
            <a:endParaRPr lang="ru-RU" sz="1800" b="1" dirty="0" smtClean="0"/>
          </a:p>
          <a:p>
            <a:r>
              <a:rPr lang="ru-RU" sz="1800" dirty="0" err="1" smtClean="0"/>
              <a:t>Intalio</a:t>
            </a:r>
            <a:endParaRPr lang="en-US" sz="1800" dirty="0" smtClean="0"/>
          </a:p>
          <a:p>
            <a:r>
              <a:rPr lang="ru-RU" sz="1800" dirty="0" err="1" smtClean="0"/>
              <a:t>jBPM</a:t>
            </a:r>
            <a:r>
              <a:rPr lang="en-US" sz="1800" dirty="0" smtClean="0"/>
              <a:t> (</a:t>
            </a:r>
            <a:r>
              <a:rPr lang="ru-RU" sz="1800" dirty="0" err="1" smtClean="0"/>
              <a:t>RunaWFE</a:t>
            </a:r>
            <a:r>
              <a:rPr lang="en-US" sz="1800" dirty="0" smtClean="0"/>
              <a:t>)</a:t>
            </a:r>
            <a:endParaRPr lang="ru-RU" sz="1800" dirty="0" smtClean="0"/>
          </a:p>
          <a:p>
            <a:r>
              <a:rPr lang="en-US" sz="1800" dirty="0" err="1" smtClean="0"/>
              <a:t>jSonic</a:t>
            </a:r>
            <a:endParaRPr lang="en-US" sz="1800" dirty="0" smtClean="0"/>
          </a:p>
          <a:p>
            <a:r>
              <a:rPr lang="en-US" sz="1800" dirty="0" smtClean="0"/>
              <a:t>Orchestra</a:t>
            </a:r>
          </a:p>
          <a:p>
            <a:endParaRPr lang="ru-RU" sz="1800" dirty="0" smtClean="0"/>
          </a:p>
          <a:p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620688"/>
            <a:ext cx="648072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Что есть на рынке </a:t>
            </a:r>
            <a:r>
              <a:rPr lang="en-US" dirty="0" smtClean="0"/>
              <a:t>Open Source BPMS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5229200"/>
            <a:ext cx="3456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Red Hat </a:t>
            </a:r>
            <a:r>
              <a:rPr lang="en-US" dirty="0" err="1" smtClean="0"/>
              <a:t>JBoss</a:t>
            </a:r>
            <a:r>
              <a:rPr lang="en-US" dirty="0" smtClean="0"/>
              <a:t> BPM Suite</a:t>
            </a:r>
          </a:p>
          <a:p>
            <a:r>
              <a:rPr lang="en-US" dirty="0" err="1" smtClean="0"/>
              <a:t>Talend’s</a:t>
            </a:r>
            <a:r>
              <a:rPr lang="en-US" dirty="0" smtClean="0"/>
              <a:t> BPM products</a:t>
            </a:r>
            <a:endParaRPr lang="ru-RU" dirty="0"/>
          </a:p>
        </p:txBody>
      </p:sp>
      <p:pic>
        <p:nvPicPr>
          <p:cNvPr id="9" name="Рисунок 8" descr="b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1628800"/>
            <a:ext cx="3837075" cy="4680520"/>
          </a:xfrm>
          <a:prstGeom prst="rect">
            <a:avLst/>
          </a:prstGeom>
        </p:spPr>
      </p:pic>
      <p:pic>
        <p:nvPicPr>
          <p:cNvPr id="5" name="Рисунок 4" descr="logo-ros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332656"/>
            <a:ext cx="1819275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2276872"/>
            <a:ext cx="3744416" cy="3528392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/>
              <a:t>Консерватизм</a:t>
            </a:r>
          </a:p>
          <a:p>
            <a:r>
              <a:rPr lang="ru-RU" sz="1800" dirty="0" smtClean="0"/>
              <a:t>Психологические (это для программистов)</a:t>
            </a:r>
          </a:p>
          <a:p>
            <a:r>
              <a:rPr lang="ru-RU" sz="1800" dirty="0" smtClean="0"/>
              <a:t>Доверие к системе</a:t>
            </a:r>
          </a:p>
          <a:p>
            <a:r>
              <a:rPr lang="ru-RU" sz="1800" dirty="0" smtClean="0"/>
              <a:t>Доверие к поддержке</a:t>
            </a:r>
          </a:p>
          <a:p>
            <a:r>
              <a:rPr lang="ru-RU" sz="1800" dirty="0" smtClean="0"/>
              <a:t>Доверие к сопровождению</a:t>
            </a:r>
          </a:p>
          <a:p>
            <a:r>
              <a:rPr lang="ru-RU" sz="1800" dirty="0" smtClean="0"/>
              <a:t>Высокие требования к своему ИТ</a:t>
            </a:r>
          </a:p>
          <a:p>
            <a:r>
              <a:rPr lang="ru-RU" sz="1800" dirty="0" smtClean="0"/>
              <a:t>Зависимость от своего ИТ</a:t>
            </a:r>
          </a:p>
          <a:p>
            <a:r>
              <a:rPr lang="ru-RU" sz="1800" dirty="0" smtClean="0"/>
              <a:t>Сопротивление </a:t>
            </a:r>
            <a:r>
              <a:rPr lang="ru-RU" sz="1800" dirty="0" smtClean="0"/>
              <a:t>сотрудников</a:t>
            </a:r>
            <a:endParaRPr lang="en-US" sz="1800" dirty="0" smtClean="0"/>
          </a:p>
          <a:p>
            <a:r>
              <a:rPr lang="ru-RU" sz="1800" dirty="0" smtClean="0"/>
              <a:t>Проблемы интеграции</a:t>
            </a:r>
            <a:endParaRPr lang="ru-RU" sz="1800" dirty="0" smtClean="0"/>
          </a:p>
          <a:p>
            <a:endParaRPr lang="ru-RU" sz="18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620688"/>
            <a:ext cx="648072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Проблемы внедрения </a:t>
            </a:r>
            <a:r>
              <a:rPr lang="en-US" dirty="0" smtClean="0"/>
              <a:t>Open Source BPMS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11960" y="5229200"/>
            <a:ext cx="51125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“</a:t>
            </a:r>
            <a:r>
              <a:rPr lang="ru-RU" sz="1400" i="1" dirty="0" smtClean="0"/>
              <a:t>Посмотрите, пиратских версий </a:t>
            </a:r>
            <a:r>
              <a:rPr lang="ru-RU" sz="1400" i="1" dirty="0" err="1" smtClean="0"/>
              <a:t>Windows</a:t>
            </a:r>
            <a:r>
              <a:rPr lang="ru-RU" sz="1400" i="1" dirty="0" smtClean="0"/>
              <a:t> в мире намного больше, чем всех </a:t>
            </a:r>
            <a:r>
              <a:rPr lang="ru-RU" sz="1400" i="1" dirty="0" err="1" smtClean="0"/>
              <a:t>Open</a:t>
            </a:r>
            <a:r>
              <a:rPr lang="ru-RU" sz="1400" i="1" dirty="0" smtClean="0"/>
              <a:t> Source-программ вместе взятых. А все потому, что наши программы намного лучше и удобнее открытого софта” </a:t>
            </a:r>
            <a:endParaRPr lang="en-US" sz="1400" i="1" dirty="0" smtClean="0"/>
          </a:p>
          <a:p>
            <a:r>
              <a:rPr lang="en-US" sz="1400" dirty="0" smtClean="0"/>
              <a:t> </a:t>
            </a:r>
            <a:r>
              <a:rPr lang="ru-RU" sz="1400" dirty="0" smtClean="0"/>
              <a:t>Билл Гейтс</a:t>
            </a:r>
          </a:p>
          <a:p>
            <a:endParaRPr lang="ru-RU" dirty="0"/>
          </a:p>
        </p:txBody>
      </p:sp>
      <p:pic>
        <p:nvPicPr>
          <p:cNvPr id="9" name="Рисунок 8" descr="b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1700808"/>
            <a:ext cx="3478295" cy="3478295"/>
          </a:xfrm>
          <a:prstGeom prst="rect">
            <a:avLst/>
          </a:prstGeom>
        </p:spPr>
      </p:pic>
      <p:pic>
        <p:nvPicPr>
          <p:cNvPr id="5" name="Рисунок 4" descr="logo-ros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332656"/>
            <a:ext cx="1819275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2276872"/>
            <a:ext cx="3456384" cy="352839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Снижение зависимости от своего ИТ</a:t>
            </a:r>
          </a:p>
          <a:p>
            <a:r>
              <a:rPr lang="en-US" sz="1800" dirty="0" smtClean="0"/>
              <a:t>OPEX</a:t>
            </a:r>
            <a:r>
              <a:rPr lang="ru-RU" sz="1800" dirty="0" smtClean="0"/>
              <a:t> вместо </a:t>
            </a:r>
            <a:r>
              <a:rPr lang="en-US" sz="1800" dirty="0" smtClean="0"/>
              <a:t>CAPEX</a:t>
            </a:r>
            <a:endParaRPr lang="ru-RU" sz="1800" dirty="0" smtClean="0"/>
          </a:p>
          <a:p>
            <a:r>
              <a:rPr lang="ru-RU" sz="1800" dirty="0" smtClean="0"/>
              <a:t>Доверие к системе</a:t>
            </a:r>
          </a:p>
          <a:p>
            <a:r>
              <a:rPr lang="ru-RU" sz="1800" dirty="0" smtClean="0"/>
              <a:t>Доверие к поддержке</a:t>
            </a:r>
          </a:p>
          <a:p>
            <a:r>
              <a:rPr lang="ru-RU" sz="1800" dirty="0" smtClean="0"/>
              <a:t>Доверие к сопровождению</a:t>
            </a:r>
          </a:p>
          <a:p>
            <a:endParaRPr lang="ru-RU" sz="18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620688"/>
            <a:ext cx="648072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Преимущества коммерческой поддержки</a:t>
            </a:r>
            <a:endParaRPr lang="ru-RU" dirty="0"/>
          </a:p>
        </p:txBody>
      </p:sp>
      <p:pic>
        <p:nvPicPr>
          <p:cNvPr id="9" name="Рисунок 8" descr="b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1988840"/>
            <a:ext cx="4954372" cy="3849440"/>
          </a:xfrm>
          <a:prstGeom prst="rect">
            <a:avLst/>
          </a:prstGeom>
        </p:spPr>
      </p:pic>
      <p:pic>
        <p:nvPicPr>
          <p:cNvPr id="5" name="Рисунок 4" descr="logo-ros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332656"/>
            <a:ext cx="1819275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2276872"/>
            <a:ext cx="3456384" cy="3528392"/>
          </a:xfrm>
        </p:spPr>
        <p:txBody>
          <a:bodyPr>
            <a:normAutofit fontScale="85000" lnSpcReduction="10000"/>
          </a:bodyPr>
          <a:lstStyle/>
          <a:p>
            <a:r>
              <a:rPr lang="ru-RU" sz="1800" dirty="0" smtClean="0"/>
              <a:t>Выбирать </a:t>
            </a:r>
            <a:r>
              <a:rPr lang="ru-RU" sz="1800" dirty="0" smtClean="0"/>
              <a:t>проверен</a:t>
            </a:r>
            <a:r>
              <a:rPr lang="ru-RU" sz="1800" dirty="0" smtClean="0"/>
              <a:t>ную систему</a:t>
            </a:r>
          </a:p>
          <a:p>
            <a:r>
              <a:rPr lang="ru-RU" sz="1800" dirty="0" smtClean="0"/>
              <a:t>Брать систему</a:t>
            </a:r>
            <a:r>
              <a:rPr lang="ru-RU" sz="1800" dirty="0" smtClean="0"/>
              <a:t> </a:t>
            </a:r>
            <a:r>
              <a:rPr lang="en-US" sz="1800" dirty="0" smtClean="0"/>
              <a:t>“</a:t>
            </a:r>
            <a:r>
              <a:rPr lang="ru-RU" sz="1800" dirty="0" smtClean="0"/>
              <a:t>на вырост</a:t>
            </a:r>
            <a:r>
              <a:rPr lang="en-US" sz="1800" dirty="0" smtClean="0"/>
              <a:t>”</a:t>
            </a:r>
            <a:endParaRPr lang="ru-RU" sz="1800" dirty="0" smtClean="0"/>
          </a:p>
          <a:p>
            <a:r>
              <a:rPr lang="ru-RU" sz="1800" dirty="0" smtClean="0"/>
              <a:t>Систему с поддержкой в России</a:t>
            </a:r>
            <a:endParaRPr lang="ru-RU" sz="1800" dirty="0" smtClean="0"/>
          </a:p>
          <a:p>
            <a:r>
              <a:rPr lang="ru-RU" sz="1800" dirty="0" smtClean="0"/>
              <a:t>Русифицированный пользовательский интерфейс</a:t>
            </a:r>
            <a:endParaRPr lang="ru-RU" sz="1800" dirty="0" smtClean="0"/>
          </a:p>
          <a:p>
            <a:r>
              <a:rPr lang="ru-RU" sz="1800" dirty="0" smtClean="0"/>
              <a:t>Начинать внедрение с </a:t>
            </a:r>
            <a:r>
              <a:rPr lang="ru-RU" sz="1800" dirty="0" err="1" smtClean="0"/>
              <a:t>пилотного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прокта</a:t>
            </a:r>
            <a:endParaRPr lang="ru-RU" sz="1800" dirty="0" smtClean="0"/>
          </a:p>
          <a:p>
            <a:r>
              <a:rPr lang="ru-RU" sz="1800" dirty="0" smtClean="0"/>
              <a:t>В первую очередь внедрять процессы, дающие пользу руководству</a:t>
            </a:r>
            <a:endParaRPr lang="ru-RU" sz="1800" dirty="0" smtClean="0"/>
          </a:p>
          <a:p>
            <a:r>
              <a:rPr lang="ru-RU" sz="1800" dirty="0" smtClean="0"/>
              <a:t>Делать не </a:t>
            </a:r>
            <a:r>
              <a:rPr lang="en-US" sz="1800" dirty="0" smtClean="0"/>
              <a:t>“</a:t>
            </a:r>
            <a:r>
              <a:rPr lang="ru-RU" sz="1800" dirty="0" smtClean="0"/>
              <a:t>как есть</a:t>
            </a:r>
            <a:r>
              <a:rPr lang="en-US" sz="1800" dirty="0" smtClean="0"/>
              <a:t>”</a:t>
            </a:r>
            <a:r>
              <a:rPr lang="ru-RU" sz="1800" dirty="0" smtClean="0"/>
              <a:t>, а </a:t>
            </a:r>
            <a:r>
              <a:rPr lang="en-US" sz="1800" dirty="0" smtClean="0"/>
              <a:t>“</a:t>
            </a:r>
            <a:r>
              <a:rPr lang="ru-RU" sz="1800" dirty="0" smtClean="0"/>
              <a:t>как должно быть</a:t>
            </a:r>
            <a:r>
              <a:rPr lang="en-US" sz="1800" dirty="0" smtClean="0"/>
              <a:t>”</a:t>
            </a:r>
            <a:endParaRPr lang="ru-RU" sz="1800" dirty="0" smtClean="0"/>
          </a:p>
          <a:p>
            <a:endParaRPr lang="ru-RU" sz="18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620688"/>
            <a:ext cx="648072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Рекомендации по внедрению </a:t>
            </a:r>
            <a:r>
              <a:rPr lang="en-US" dirty="0" smtClean="0"/>
              <a:t>Open Source BPMS</a:t>
            </a:r>
            <a:endParaRPr lang="ru-RU" dirty="0"/>
          </a:p>
        </p:txBody>
      </p:sp>
      <p:pic>
        <p:nvPicPr>
          <p:cNvPr id="9" name="Рисунок 8" descr="b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68567" y="1988840"/>
            <a:ext cx="4209109" cy="3849440"/>
          </a:xfrm>
          <a:prstGeom prst="rect">
            <a:avLst/>
          </a:prstGeom>
        </p:spPr>
      </p:pic>
      <p:pic>
        <p:nvPicPr>
          <p:cNvPr id="5" name="Рисунок 4" descr="logo-ros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332656"/>
            <a:ext cx="1819275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Задавайте вопросы </a:t>
            </a:r>
            <a:endParaRPr lang="ru-RU" dirty="0"/>
          </a:p>
        </p:txBody>
      </p:sp>
      <p:pic>
        <p:nvPicPr>
          <p:cNvPr id="3" name="Рисунок 2" descr="logo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8" y="404664"/>
            <a:ext cx="871068" cy="456057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995936" y="2132856"/>
          <a:ext cx="4079776" cy="2601456"/>
        </p:xfrm>
        <a:graphic>
          <a:graphicData uri="http://schemas.openxmlformats.org/drawingml/2006/table">
            <a:tbl>
              <a:tblPr firstRow="1" bandRow="1"/>
              <a:tblGrid>
                <a:gridCol w="4079776"/>
              </a:tblGrid>
              <a:tr h="2601456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ru-RU" dirty="0" smtClean="0"/>
                        <a:t>Спасибо за внимание!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Николай Носов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  <a:hlinkClick r:id="rId3"/>
                        </a:rPr>
                        <a:t>nik@niknosov.ru</a:t>
                      </a:r>
                      <a:endParaRPr lang="en-US" dirty="0" smtClean="0">
                        <a:solidFill>
                          <a:schemeClr val="accent2"/>
                        </a:solidFill>
                      </a:endParaRPr>
                    </a:p>
                    <a:p>
                      <a:pPr algn="ctr"/>
                      <a:r>
                        <a:rPr lang="en-US" dirty="0" smtClean="0"/>
                        <a:t>www.niknosov.ru</a:t>
                      </a:r>
                      <a:endParaRPr lang="ru-RU" dirty="0"/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Рисунок 9" descr="nosov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2204864"/>
            <a:ext cx="1821327" cy="18213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11560" y="6209928"/>
            <a:ext cx="8136904" cy="64807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http://www-01.ibm.com/software/solutions/process/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6336704" cy="1512168"/>
          </a:xfrm>
        </p:spPr>
        <p:txBody>
          <a:bodyPr>
            <a:normAutofit/>
          </a:bodyPr>
          <a:lstStyle/>
          <a:p>
            <a:r>
              <a:rPr lang="ru-RU" dirty="0" smtClean="0"/>
              <a:t>Основные этапы</a:t>
            </a:r>
            <a:endParaRPr lang="ru-RU" dirty="0"/>
          </a:p>
        </p:txBody>
      </p:sp>
      <p:pic>
        <p:nvPicPr>
          <p:cNvPr id="4" name="Рисунок 3" descr="ios_lg_sq2x_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268760"/>
            <a:ext cx="7134704" cy="5112568"/>
          </a:xfrm>
          <a:prstGeom prst="rect">
            <a:avLst/>
          </a:prstGeom>
        </p:spPr>
      </p:pic>
      <p:pic>
        <p:nvPicPr>
          <p:cNvPr id="5" name="Рисунок 4" descr="logo-ros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332656"/>
            <a:ext cx="1819275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1844824"/>
            <a:ext cx="4176464" cy="3960440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 smtClean="0"/>
              <a:t>“</a:t>
            </a:r>
            <a:r>
              <a:rPr lang="ru-RU" sz="1800" dirty="0" smtClean="0"/>
              <a:t>Структурированный подход к идентификации, проектированию, выполнению, документированию, измерению, мониторингу и контролю как автоматизированных, так и не неавтоматизированных бизнес-процессов для достижения согласованных, целенаправленных результатов, увязанных с стратегическими целями организации</a:t>
            </a:r>
            <a:r>
              <a:rPr lang="en-US" sz="1800" dirty="0" smtClean="0"/>
              <a:t>”</a:t>
            </a:r>
            <a:r>
              <a:rPr lang="ru-RU" sz="1800" dirty="0" smtClean="0"/>
              <a:t>  </a:t>
            </a:r>
            <a:r>
              <a:rPr lang="en-US" sz="1800" dirty="0" smtClean="0"/>
              <a:t>BPM </a:t>
            </a:r>
            <a:r>
              <a:rPr lang="en-US" sz="1800" dirty="0" err="1" smtClean="0"/>
              <a:t>CBoK</a:t>
            </a:r>
            <a:endParaRPr lang="ru-RU" sz="1800" dirty="0" smtClean="0"/>
          </a:p>
          <a:p>
            <a:r>
              <a:rPr lang="ru-RU" sz="1800" dirty="0" smtClean="0"/>
              <a:t>бизнес-процессы </a:t>
            </a:r>
            <a:r>
              <a:rPr lang="ru-RU" sz="1800" dirty="0" smtClean="0"/>
              <a:t>- непрерывно адаптируемые к изменениям, особые ресурсы предприятия</a:t>
            </a: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Процессный подход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logo-ros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332656"/>
            <a:ext cx="1819275" cy="952500"/>
          </a:xfrm>
          <a:prstGeom prst="rect">
            <a:avLst/>
          </a:prstGeom>
        </p:spPr>
      </p:pic>
      <p:pic>
        <p:nvPicPr>
          <p:cNvPr id="6" name="Рисунок 5" descr="схем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88024" y="1844824"/>
            <a:ext cx="3744416" cy="3672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4653136"/>
            <a:ext cx="4032448" cy="1944216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sz="1800" dirty="0" smtClean="0"/>
              <a:t>управление </a:t>
            </a:r>
            <a:r>
              <a:rPr lang="ru-RU" sz="1800" dirty="0" smtClean="0"/>
              <a:t>бизнес-процессами (</a:t>
            </a:r>
            <a:r>
              <a:rPr lang="en-US" sz="1800" dirty="0" smtClean="0"/>
              <a:t>business process management);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моделирование процессов (</a:t>
            </a:r>
            <a:r>
              <a:rPr lang="en-US" sz="1800" dirty="0" smtClean="0"/>
              <a:t>process modeling);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анализ процессов (</a:t>
            </a:r>
            <a:r>
              <a:rPr lang="en-US" sz="1800" dirty="0" smtClean="0"/>
              <a:t>process analysis);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проектирование процессов (</a:t>
            </a:r>
            <a:r>
              <a:rPr lang="en-US" sz="1800" dirty="0" smtClean="0"/>
              <a:t>process design</a:t>
            </a:r>
            <a:r>
              <a:rPr lang="en-US" sz="1800" dirty="0" smtClean="0"/>
              <a:t>);</a:t>
            </a:r>
            <a:endParaRPr lang="ru-RU" sz="1800" dirty="0" smtClean="0"/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управление эффективностью процессов (</a:t>
            </a:r>
            <a:r>
              <a:rPr lang="en-US" sz="1800" dirty="0" smtClean="0"/>
              <a:t>process performance management);</a:t>
            </a:r>
          </a:p>
          <a:p>
            <a:endParaRPr lang="en-US" sz="1800" dirty="0" smtClean="0"/>
          </a:p>
          <a:p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836712"/>
            <a:ext cx="6624736" cy="1143000"/>
          </a:xfrm>
        </p:spPr>
        <p:txBody>
          <a:bodyPr>
            <a:normAutofit fontScale="90000"/>
          </a:bodyPr>
          <a:lstStyle/>
          <a:p>
            <a:r>
              <a:rPr lang="en-US" b="0" dirty="0" smtClean="0"/>
              <a:t>BPM Common Body of Knowledge, BPM </a:t>
            </a:r>
            <a:r>
              <a:rPr lang="en-US" b="0" dirty="0" err="1" smtClean="0"/>
              <a:t>CBoK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logo-ros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332656"/>
            <a:ext cx="1819275" cy="952500"/>
          </a:xfrm>
          <a:prstGeom prst="rect">
            <a:avLst/>
          </a:prstGeom>
        </p:spPr>
      </p:pic>
      <p:pic>
        <p:nvPicPr>
          <p:cNvPr id="6" name="Рисунок 5" descr="схем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7544" y="1844824"/>
            <a:ext cx="8295406" cy="27732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644008" y="4549676"/>
            <a:ext cx="3600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400" dirty="0" smtClean="0"/>
              <a:t>трансформация </a:t>
            </a:r>
            <a:r>
              <a:rPr lang="ru-RU" sz="1400" dirty="0" smtClean="0"/>
              <a:t>процессов (</a:t>
            </a:r>
            <a:r>
              <a:rPr lang="en-US" sz="1400" dirty="0" smtClean="0"/>
              <a:t>process transformation);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/>
              <a:t>организация управления процессами (</a:t>
            </a:r>
            <a:r>
              <a:rPr lang="en-US" sz="1400" dirty="0" smtClean="0"/>
              <a:t>process management organization);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/>
              <a:t>корпоративное управление процессами (</a:t>
            </a:r>
            <a:r>
              <a:rPr lang="en-US" sz="1400" dirty="0" smtClean="0"/>
              <a:t>enterprise process management);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/>
              <a:t>технологии управления бизнес-процессами (</a:t>
            </a:r>
            <a:r>
              <a:rPr lang="en-US" sz="1400" dirty="0" smtClean="0"/>
              <a:t>BPM technologies</a:t>
            </a:r>
            <a:r>
              <a:rPr lang="en-US" sz="1400" dirty="0" smtClean="0"/>
              <a:t>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2996952"/>
            <a:ext cx="3960440" cy="230425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Непрерывная оптимизация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бизнес процессов</a:t>
            </a:r>
          </a:p>
          <a:p>
            <a:r>
              <a:rPr lang="ru-RU" dirty="0" smtClean="0"/>
              <a:t>Автоматизация</a:t>
            </a:r>
          </a:p>
          <a:p>
            <a:r>
              <a:rPr lang="ru-RU" dirty="0" smtClean="0"/>
              <a:t>Ликвидация несогласованности действий (</a:t>
            </a:r>
            <a:r>
              <a:rPr lang="en-US" dirty="0" smtClean="0"/>
              <a:t>“</a:t>
            </a:r>
            <a:r>
              <a:rPr lang="ru-RU" dirty="0" smtClean="0"/>
              <a:t>к пуговицам претензии есть</a:t>
            </a:r>
            <a:r>
              <a:rPr lang="en-US" dirty="0" smtClean="0"/>
              <a:t>?”)</a:t>
            </a:r>
            <a:endParaRPr lang="ru-RU" dirty="0" smtClean="0"/>
          </a:p>
          <a:p>
            <a:r>
              <a:rPr lang="ru-RU" dirty="0" smtClean="0"/>
              <a:t>Выявление балласта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908720"/>
            <a:ext cx="6336704" cy="15121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Повышение производительности труда</a:t>
            </a:r>
            <a:endParaRPr lang="ru-RU" dirty="0"/>
          </a:p>
        </p:txBody>
      </p:sp>
      <p:pic>
        <p:nvPicPr>
          <p:cNvPr id="4" name="Рисунок 3" descr="ios_lg_sq2x_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2204864"/>
            <a:ext cx="4529857" cy="2858647"/>
          </a:xfrm>
          <a:prstGeom prst="rect">
            <a:avLst/>
          </a:prstGeom>
        </p:spPr>
      </p:pic>
      <p:pic>
        <p:nvPicPr>
          <p:cNvPr id="5" name="Рисунок 4" descr="logo-ros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332656"/>
            <a:ext cx="1819275" cy="9525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76056" y="5301208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Пять основных фаз цикла </a:t>
            </a:r>
          </a:p>
          <a:p>
            <a:r>
              <a:rPr lang="ru-RU" dirty="0" smtClean="0"/>
              <a:t>разработки и внедрения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2276872"/>
            <a:ext cx="3744416" cy="295232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подход к организации и анализу деятельности компании, основанный на выделении  рассмотрении ее бизнес-процессов</a:t>
            </a:r>
          </a:p>
          <a:p>
            <a:r>
              <a:rPr lang="ru-RU" sz="1800" dirty="0" smtClean="0"/>
              <a:t>бизнес-процессы - непрерывно адаптируемые к изменениям, особые ресурсы предприятия</a:t>
            </a: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Моделирование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76056" y="5229200"/>
            <a:ext cx="32271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Пять основных фаз цикла </a:t>
            </a:r>
          </a:p>
          <a:p>
            <a:r>
              <a:rPr lang="ru-RU" dirty="0" smtClean="0"/>
              <a:t>разработки и внедрения</a:t>
            </a:r>
            <a:endParaRPr lang="ru-RU" dirty="0"/>
          </a:p>
        </p:txBody>
      </p:sp>
      <p:pic>
        <p:nvPicPr>
          <p:cNvPr id="9" name="Рисунок 8" descr="b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28800"/>
            <a:ext cx="9144000" cy="5990897"/>
          </a:xfrm>
          <a:prstGeom prst="rect">
            <a:avLst/>
          </a:prstGeom>
        </p:spPr>
      </p:pic>
      <p:pic>
        <p:nvPicPr>
          <p:cNvPr id="5" name="Рисунок 4" descr="logo-ros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332656"/>
            <a:ext cx="1819275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2276872"/>
            <a:ext cx="3744416" cy="295232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подход к организации и анализу деятельности компании, основанный на выделении  рассмотрении ее бизнес-процессов</a:t>
            </a:r>
          </a:p>
          <a:p>
            <a:r>
              <a:rPr lang="ru-RU" sz="1800" dirty="0" smtClean="0"/>
              <a:t>бизнес-процессы - непрерывно адаптируемые к изменениям, особые ресурсы предприятия</a:t>
            </a: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Моделирование </a:t>
            </a:r>
            <a:br>
              <a:rPr lang="ru-RU" dirty="0" smtClean="0"/>
            </a:br>
            <a:r>
              <a:rPr lang="ru-RU" dirty="0" smtClean="0"/>
              <a:t>бизнес-процессов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76056" y="5229200"/>
            <a:ext cx="32271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Пять основных фаз цикла </a:t>
            </a:r>
          </a:p>
          <a:p>
            <a:r>
              <a:rPr lang="ru-RU" dirty="0" smtClean="0"/>
              <a:t>разработки и внедрения</a:t>
            </a:r>
            <a:endParaRPr lang="ru-RU" dirty="0"/>
          </a:p>
        </p:txBody>
      </p:sp>
      <p:pic>
        <p:nvPicPr>
          <p:cNvPr id="9" name="Рисунок 8" descr="b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0848"/>
            <a:ext cx="9144000" cy="5367130"/>
          </a:xfrm>
          <a:prstGeom prst="rect">
            <a:avLst/>
          </a:prstGeom>
        </p:spPr>
      </p:pic>
      <p:pic>
        <p:nvPicPr>
          <p:cNvPr id="5" name="Рисунок 4" descr="logo-ros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332656"/>
            <a:ext cx="1819275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2276872"/>
            <a:ext cx="3744416" cy="295232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подход к организации и анализу деятельности компании, основанный на выделении  рассмотрении ее бизнес-процессов</a:t>
            </a:r>
          </a:p>
          <a:p>
            <a:r>
              <a:rPr lang="ru-RU" sz="1800" dirty="0" smtClean="0"/>
              <a:t>бизнес-процессы - непрерывно адаптируемые к изменениям, особые ресурсы предприятия</a:t>
            </a: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Моделирование </a:t>
            </a:r>
            <a:br>
              <a:rPr lang="ru-RU" dirty="0" smtClean="0"/>
            </a:br>
            <a:r>
              <a:rPr lang="ru-RU" dirty="0" smtClean="0"/>
              <a:t>бизнес-процессов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76056" y="5229200"/>
            <a:ext cx="32271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Пять основных фаз цикла </a:t>
            </a:r>
          </a:p>
          <a:p>
            <a:r>
              <a:rPr lang="ru-RU" dirty="0" smtClean="0"/>
              <a:t>разработки и внедрения</a:t>
            </a:r>
            <a:endParaRPr lang="ru-RU" dirty="0"/>
          </a:p>
        </p:txBody>
      </p:sp>
      <p:pic>
        <p:nvPicPr>
          <p:cNvPr id="9" name="Рисунок 8" descr="b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124744"/>
            <a:ext cx="7775700" cy="5367130"/>
          </a:xfrm>
          <a:prstGeom prst="rect">
            <a:avLst/>
          </a:prstGeom>
        </p:spPr>
      </p:pic>
      <p:pic>
        <p:nvPicPr>
          <p:cNvPr id="5" name="Рисунок 4" descr="logo-ros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332656"/>
            <a:ext cx="1819275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2276872"/>
            <a:ext cx="3744416" cy="295232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подход к организации и анализу деятельности компании, основанный на выделении  рассмотрении ее бизнес-процессов</a:t>
            </a:r>
          </a:p>
          <a:p>
            <a:r>
              <a:rPr lang="ru-RU" sz="1800" dirty="0" smtClean="0"/>
              <a:t>бизнес-процессы - непрерывно адаптируемые к изменениям, особые ресурсы предприятия</a:t>
            </a: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Моделирование </a:t>
            </a:r>
            <a:br>
              <a:rPr lang="ru-RU" dirty="0" smtClean="0"/>
            </a:br>
            <a:r>
              <a:rPr lang="ru-RU" dirty="0" smtClean="0"/>
              <a:t>бизнес-процессов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76056" y="5229200"/>
            <a:ext cx="32271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Пять основных фаз цикла </a:t>
            </a:r>
          </a:p>
          <a:p>
            <a:r>
              <a:rPr lang="ru-RU" dirty="0" smtClean="0"/>
              <a:t>разработки и внедрения</a:t>
            </a:r>
            <a:endParaRPr lang="ru-RU" dirty="0"/>
          </a:p>
        </p:txBody>
      </p:sp>
      <p:pic>
        <p:nvPicPr>
          <p:cNvPr id="9" name="Рисунок 8" descr="b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916832"/>
            <a:ext cx="7775700" cy="4507153"/>
          </a:xfrm>
          <a:prstGeom prst="rect">
            <a:avLst/>
          </a:prstGeom>
        </p:spPr>
      </p:pic>
      <p:pic>
        <p:nvPicPr>
          <p:cNvPr id="5" name="Рисунок 4" descr="logo-ros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332656"/>
            <a:ext cx="1819275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A16154E-A0DF-4D27-AFD4-D3380C4344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598</Words>
  <Application>Microsoft Office PowerPoint</Application>
  <PresentationFormat>Экран (4:3)</PresentationFormat>
  <Paragraphs>114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Открытая</vt:lpstr>
      <vt:lpstr>BPM-системы категории Open Source  </vt:lpstr>
      <vt:lpstr>Основные этапы</vt:lpstr>
      <vt:lpstr>Процессный подход  </vt:lpstr>
      <vt:lpstr>BPM Common Body of Knowledge, BPM CBoK </vt:lpstr>
      <vt:lpstr>Повышение производительности труда</vt:lpstr>
      <vt:lpstr>Моделирование </vt:lpstr>
      <vt:lpstr>Моделирование  бизнес-процессов</vt:lpstr>
      <vt:lpstr>Моделирование  бизнес-процессов</vt:lpstr>
      <vt:lpstr>Моделирование  бизнес-процессов</vt:lpstr>
      <vt:lpstr>Моделирование  бизнес-процессов</vt:lpstr>
      <vt:lpstr>BPMS становится центром управления предприятия  </vt:lpstr>
      <vt:lpstr>Можно ли использовать Open Source? </vt:lpstr>
      <vt:lpstr>Преимущества Open Source BPMS</vt:lpstr>
      <vt:lpstr>Что есть на рынке Open Source BPMS</vt:lpstr>
      <vt:lpstr>Проблемы внедрения Open Source BPMS</vt:lpstr>
      <vt:lpstr>Преимущества коммерческой поддержки</vt:lpstr>
      <vt:lpstr>Рекомендации по внедрению Open Source BPMS</vt:lpstr>
      <vt:lpstr>Задавайте вопросы 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2014-10-09T03:52:00Z</dcterms:created>
  <dcterms:modified xsi:type="dcterms:W3CDTF">2015-04-16T04:44:28Z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TC020300649991</vt:lpwstr>
  </property>
</Properties>
</file>